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9" r:id="rId5"/>
    <p:sldId id="260" r:id="rId6"/>
    <p:sldId id="270" r:id="rId7"/>
    <p:sldId id="273" r:id="rId8"/>
    <p:sldId id="274" r:id="rId9"/>
    <p:sldId id="271" r:id="rId10"/>
    <p:sldId id="275" r:id="rId11"/>
    <p:sldId id="266" r:id="rId12"/>
    <p:sldId id="276" r:id="rId13"/>
    <p:sldId id="277" r:id="rId14"/>
    <p:sldId id="278" r:id="rId15"/>
    <p:sldId id="261" r:id="rId16"/>
    <p:sldId id="263"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4" autoAdjust="0"/>
    <p:restoredTop sz="94660"/>
  </p:normalViewPr>
  <p:slideViewPr>
    <p:cSldViewPr snapToGrid="0">
      <p:cViewPr varScale="1">
        <p:scale>
          <a:sx n="85" d="100"/>
          <a:sy n="85" d="100"/>
        </p:scale>
        <p:origin x="51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605A3841-EE9C-41CE-A359-B97FC199ABC3}" type="datetimeFigureOut">
              <a:rPr lang="en-CA" smtClean="0"/>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Date Placeholder 3"/>
          <p:cNvSpPr>
            <a:spLocks noGrp="1"/>
          </p:cNvSpPr>
          <p:nvPr>
            <p:ph type="dt" sz="half" idx="10"/>
          </p:nvPr>
        </p:nvSpPr>
        <p:spPr/>
        <p:txBody>
          <a:bodyPr/>
          <a:lstStyle/>
          <a:p>
            <a:fld id="{605A3841-EE9C-41CE-A359-B97FC199ABC3}" type="datetimeFigureOut">
              <a:rPr lang="en-CA" smtClean="0"/>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Date Placeholder 3"/>
          <p:cNvSpPr>
            <a:spLocks noGrp="1"/>
          </p:cNvSpPr>
          <p:nvPr>
            <p:ph type="dt" sz="half" idx="10"/>
          </p:nvPr>
        </p:nvSpPr>
        <p:spPr/>
        <p:txBody>
          <a:bodyPr/>
          <a:lstStyle/>
          <a:p>
            <a:fld id="{605A3841-EE9C-41CE-A359-B97FC199ABC3}" type="datetimeFigureOut">
              <a:rPr lang="en-CA" smtClean="0"/>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605A3841-EE9C-41CE-A359-B97FC199ABC3}" type="datetimeFigureOut">
              <a:rPr lang="en-CA" smtClean="0"/>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Date Placeholder 3"/>
          <p:cNvSpPr>
            <a:spLocks noGrp="1"/>
          </p:cNvSpPr>
          <p:nvPr>
            <p:ph type="dt" sz="half" idx="10"/>
          </p:nvPr>
        </p:nvSpPr>
        <p:spPr/>
        <p:txBody>
          <a:bodyPr/>
          <a:lstStyle/>
          <a:p>
            <a:fld id="{605A3841-EE9C-41CE-A359-B97FC199ABC3}" type="datetimeFigureOut">
              <a:rPr lang="en-CA" smtClean="0"/>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605A3841-EE9C-41CE-A359-B97FC199ABC3}" type="datetimeFigureOut">
              <a:rPr lang="en-CA" smtClean="0"/>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5" name="Date Placeholder 4"/>
          <p:cNvSpPr>
            <a:spLocks noGrp="1"/>
          </p:cNvSpPr>
          <p:nvPr>
            <p:ph type="dt" sz="half" idx="10"/>
          </p:nvPr>
        </p:nvSpPr>
        <p:spPr/>
        <p:txBody>
          <a:bodyPr/>
          <a:lstStyle/>
          <a:p>
            <a:fld id="{605A3841-EE9C-41CE-A359-B97FC199ABC3}" type="datetimeFigureOut">
              <a:rPr lang="en-CA" smtClean="0"/>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7" name="Date Placeholder 6"/>
          <p:cNvSpPr>
            <a:spLocks noGrp="1"/>
          </p:cNvSpPr>
          <p:nvPr>
            <p:ph type="dt" sz="half" idx="10"/>
          </p:nvPr>
        </p:nvSpPr>
        <p:spPr/>
        <p:txBody>
          <a:bodyPr/>
          <a:lstStyle/>
          <a:p>
            <a:fld id="{605A3841-EE9C-41CE-A359-B97FC199ABC3}" type="datetimeFigureOut">
              <a:rPr lang="en-CA" smtClean="0"/>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605A3841-EE9C-41CE-A359-B97FC199ABC3}" type="datetimeFigureOut">
              <a:rPr lang="en-CA" smtClean="0"/>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5A3841-EE9C-41CE-A359-B97FC199ABC3}" type="datetimeFigureOut">
              <a:rPr lang="en-CA" smtClean="0"/>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05A3841-EE9C-41CE-A359-B97FC199ABC3}" type="datetimeFigureOut">
              <a:rPr lang="en-CA" smtClean="0"/>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Date Placeholder 3"/>
          <p:cNvSpPr>
            <a:spLocks noGrp="1"/>
          </p:cNvSpPr>
          <p:nvPr>
            <p:ph type="dt" sz="half" idx="10"/>
          </p:nvPr>
        </p:nvSpPr>
        <p:spPr/>
        <p:txBody>
          <a:bodyPr/>
          <a:lstStyle/>
          <a:p>
            <a:fld id="{605A3841-EE9C-41CE-A359-B97FC199ABC3}" type="datetimeFigureOut">
              <a:rPr lang="en-CA" smtClean="0"/>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05A3841-EE9C-41CE-A359-B97FC199ABC3}" type="datetimeFigureOut">
              <a:rPr lang="en-CA" smtClean="0"/>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Date Placeholder 3"/>
          <p:cNvSpPr>
            <a:spLocks noGrp="1"/>
          </p:cNvSpPr>
          <p:nvPr>
            <p:ph type="dt" sz="half" idx="10"/>
          </p:nvPr>
        </p:nvSpPr>
        <p:spPr/>
        <p:txBody>
          <a:bodyPr/>
          <a:lstStyle/>
          <a:p>
            <a:fld id="{605A3841-EE9C-41CE-A359-B97FC199ABC3}" type="datetimeFigureOut">
              <a:rPr lang="en-CA" smtClean="0"/>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Date Placeholder 3"/>
          <p:cNvSpPr>
            <a:spLocks noGrp="1"/>
          </p:cNvSpPr>
          <p:nvPr>
            <p:ph type="dt" sz="half" idx="10"/>
          </p:nvPr>
        </p:nvSpPr>
        <p:spPr/>
        <p:txBody>
          <a:bodyPr/>
          <a:lstStyle/>
          <a:p>
            <a:fld id="{605A3841-EE9C-41CE-A359-B97FC199ABC3}" type="datetimeFigureOut">
              <a:rPr lang="en-CA" smtClean="0"/>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605A3841-EE9C-41CE-A359-B97FC199ABC3}" type="datetimeFigureOut">
              <a:rPr lang="en-CA" smtClean="0"/>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5" name="Date Placeholder 4"/>
          <p:cNvSpPr>
            <a:spLocks noGrp="1"/>
          </p:cNvSpPr>
          <p:nvPr>
            <p:ph type="dt" sz="half" idx="10"/>
          </p:nvPr>
        </p:nvSpPr>
        <p:spPr/>
        <p:txBody>
          <a:bodyPr/>
          <a:lstStyle/>
          <a:p>
            <a:fld id="{605A3841-EE9C-41CE-A359-B97FC199ABC3}" type="datetimeFigureOut">
              <a:rPr lang="en-CA" smtClean="0"/>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7" name="Date Placeholder 6"/>
          <p:cNvSpPr>
            <a:spLocks noGrp="1"/>
          </p:cNvSpPr>
          <p:nvPr>
            <p:ph type="dt" sz="half" idx="10"/>
          </p:nvPr>
        </p:nvSpPr>
        <p:spPr/>
        <p:txBody>
          <a:bodyPr/>
          <a:lstStyle/>
          <a:p>
            <a:fld id="{605A3841-EE9C-41CE-A359-B97FC199ABC3}" type="datetimeFigureOut">
              <a:rPr lang="en-CA" smtClean="0"/>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605A3841-EE9C-41CE-A359-B97FC199ABC3}" type="datetimeFigureOut">
              <a:rPr lang="en-CA" smtClean="0"/>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5A3841-EE9C-41CE-A359-B97FC199ABC3}" type="datetimeFigureOut">
              <a:rPr lang="en-CA" smtClean="0"/>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05A3841-EE9C-41CE-A359-B97FC199ABC3}" type="datetimeFigureOut">
              <a:rPr lang="en-CA" smtClean="0"/>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605A3841-EE9C-41CE-A359-B97FC199ABC3}" type="datetimeFigureOut">
              <a:rPr lang="en-CA" smtClean="0"/>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AE496F3-5683-409C-B975-BA9775959EBB}" type="slidenum">
              <a:rPr lang="en-CA" smtClean="0"/>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5A3841-EE9C-41CE-A359-B97FC199ABC3}" type="datetimeFigureOut">
              <a:rPr lang="en-CA" smtClean="0"/>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496F3-5683-409C-B975-BA9775959EBB}" type="slidenum">
              <a:rPr lang="en-CA" smtClean="0"/>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5A3841-EE9C-41CE-A359-B97FC199ABC3}" type="datetimeFigureOut">
              <a:rPr lang="en-CA" smtClean="0"/>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496F3-5683-409C-B975-BA9775959EBB}" type="slidenum">
              <a:rPr lang="en-CA" smtClean="0"/>
            </a:fld>
            <a:endParaRPr lang="en-CA"/>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ENSE 471, Project Delivery</a:t>
            </a:r>
            <a:endParaRPr lang="en-CA" b="1" dirty="0"/>
          </a:p>
        </p:txBody>
      </p:sp>
      <p:sp>
        <p:nvSpPr>
          <p:cNvPr id="3" name="Subtitle 2"/>
          <p:cNvSpPr>
            <a:spLocks noGrp="1"/>
          </p:cNvSpPr>
          <p:nvPr>
            <p:ph type="subTitle" idx="1"/>
          </p:nvPr>
        </p:nvSpPr>
        <p:spPr/>
        <p:txBody>
          <a:bodyPr/>
          <a:lstStyle/>
          <a:p>
            <a:r>
              <a:rPr lang="en-US" dirty="0"/>
              <a:t>[</a:t>
            </a:r>
            <a:r>
              <a:rPr lang="en-CA" altLang="en-US" dirty="0"/>
              <a:t>Guardians</a:t>
            </a:r>
            <a:r>
              <a:rPr lang="en-US" dirty="0"/>
              <a:t>]</a:t>
            </a:r>
            <a:endParaRPr lang="en-US" dirty="0"/>
          </a:p>
          <a:p>
            <a:r>
              <a:rPr lang="en-US" dirty="0"/>
              <a:t>[</a:t>
            </a:r>
            <a:r>
              <a:rPr lang="en-CA" altLang="en-US" dirty="0"/>
              <a:t>Xia Hua , Ali Husain, Jiwoun Kim,</a:t>
            </a:r>
            <a:r>
              <a:rPr lang="en-US" dirty="0"/>
              <a:t>]</a:t>
            </a:r>
            <a:endParaRPr lang="en-US" dirty="0"/>
          </a:p>
          <a:p>
            <a:r>
              <a:rPr lang="en-US" dirty="0"/>
              <a:t>[</a:t>
            </a:r>
            <a:r>
              <a:rPr lang="en-CA" altLang="en-US" dirty="0"/>
              <a:t>2020-04-09</a:t>
            </a:r>
            <a:r>
              <a:rPr lang="en-US" dirty="0"/>
              <a:t>]</a:t>
            </a:r>
            <a:endParaRPr lang="en-CA" dirty="0"/>
          </a:p>
          <a:p>
            <a:endParaRPr lang="en-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lo-fidelity prototypes </a:t>
            </a:r>
            <a:endParaRPr lang="en-CA" dirty="0"/>
          </a:p>
        </p:txBody>
      </p:sp>
      <p:pic>
        <p:nvPicPr>
          <p:cNvPr id="10" name="内容占位符 9" descr="Lo-Fi - Home_Page_00"/>
          <p:cNvPicPr>
            <a:picLocks noChangeAspect="1"/>
          </p:cNvPicPr>
          <p:nvPr>
            <p:ph idx="1"/>
          </p:nvPr>
        </p:nvPicPr>
        <p:blipFill>
          <a:blip r:embed="rId2"/>
          <a:stretch>
            <a:fillRect/>
          </a:stretch>
        </p:blipFill>
        <p:spPr>
          <a:xfrm>
            <a:off x="5393690" y="1302385"/>
            <a:ext cx="1937385" cy="2508250"/>
          </a:xfrm>
          <a:prstGeom prst="rect">
            <a:avLst/>
          </a:prstGeom>
        </p:spPr>
      </p:pic>
      <p:pic>
        <p:nvPicPr>
          <p:cNvPr id="11" name="图片 10" descr="Lo-Fi - Home_Page_01"/>
          <p:cNvPicPr>
            <a:picLocks noChangeAspect="1"/>
          </p:cNvPicPr>
          <p:nvPr/>
        </p:nvPicPr>
        <p:blipFill>
          <a:blip r:embed="rId3"/>
          <a:stretch>
            <a:fillRect/>
          </a:stretch>
        </p:blipFill>
        <p:spPr>
          <a:xfrm>
            <a:off x="2126615" y="1388745"/>
            <a:ext cx="1938020" cy="2508250"/>
          </a:xfrm>
          <a:prstGeom prst="rect">
            <a:avLst/>
          </a:prstGeom>
        </p:spPr>
      </p:pic>
      <p:pic>
        <p:nvPicPr>
          <p:cNvPr id="12" name="图片 11" descr="Lo-Fi - Home_Page_02"/>
          <p:cNvPicPr>
            <a:picLocks noChangeAspect="1"/>
          </p:cNvPicPr>
          <p:nvPr/>
        </p:nvPicPr>
        <p:blipFill>
          <a:blip r:embed="rId4"/>
          <a:stretch>
            <a:fillRect/>
          </a:stretch>
        </p:blipFill>
        <p:spPr>
          <a:xfrm>
            <a:off x="2126615" y="4064635"/>
            <a:ext cx="1929130" cy="2496820"/>
          </a:xfrm>
          <a:prstGeom prst="rect">
            <a:avLst/>
          </a:prstGeom>
        </p:spPr>
      </p:pic>
      <p:pic>
        <p:nvPicPr>
          <p:cNvPr id="13" name="图片 12" descr="Lo-Fi - Home_Page_03"/>
          <p:cNvPicPr>
            <a:picLocks noChangeAspect="1"/>
          </p:cNvPicPr>
          <p:nvPr/>
        </p:nvPicPr>
        <p:blipFill>
          <a:blip r:embed="rId5"/>
          <a:stretch>
            <a:fillRect/>
          </a:stretch>
        </p:blipFill>
        <p:spPr>
          <a:xfrm>
            <a:off x="5393690" y="4064635"/>
            <a:ext cx="1922780" cy="2488565"/>
          </a:xfrm>
          <a:prstGeom prst="rect">
            <a:avLst/>
          </a:prstGeom>
        </p:spPr>
      </p:pic>
      <p:pic>
        <p:nvPicPr>
          <p:cNvPr id="14" name="图片 13" descr="Lo-Fi - Home_Page_04"/>
          <p:cNvPicPr>
            <a:picLocks noChangeAspect="1"/>
          </p:cNvPicPr>
          <p:nvPr/>
        </p:nvPicPr>
        <p:blipFill>
          <a:blip r:embed="rId6"/>
          <a:stretch>
            <a:fillRect/>
          </a:stretch>
        </p:blipFill>
        <p:spPr>
          <a:xfrm>
            <a:off x="8281035" y="1691005"/>
            <a:ext cx="2649855" cy="34296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en-US" dirty="0"/>
              <a:t>H</a:t>
            </a:r>
            <a:r>
              <a:rPr lang="en-US" dirty="0"/>
              <a:t>i-fidelity prototypes</a:t>
            </a:r>
            <a:endParaRPr lang="en-CA" dirty="0"/>
          </a:p>
        </p:txBody>
      </p:sp>
      <p:sp>
        <p:nvSpPr>
          <p:cNvPr id="3" name="Content Placeholder 2"/>
          <p:cNvSpPr>
            <a:spLocks noGrp="1"/>
          </p:cNvSpPr>
          <p:nvPr>
            <p:ph idx="1"/>
          </p:nvPr>
        </p:nvSpPr>
        <p:spPr/>
        <p:txBody>
          <a:bodyPr>
            <a:normAutofit lnSpcReduction="10000"/>
          </a:bodyPr>
          <a:lstStyle/>
          <a:p>
            <a:pPr marL="0" indent="0">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CA" altLang="zh-CN"/>
              <a:t>Principles</a:t>
            </a:r>
            <a:endParaRPr lang="en-CA" altLang="zh-CN"/>
          </a:p>
        </p:txBody>
      </p:sp>
      <p:sp>
        <p:nvSpPr>
          <p:cNvPr id="3" name="内容占位符 2"/>
          <p:cNvSpPr>
            <a:spLocks noGrp="1"/>
          </p:cNvSpPr>
          <p:nvPr>
            <p:ph idx="1"/>
          </p:nvPr>
        </p:nvSpPr>
        <p:spPr/>
        <p:txBody>
          <a:bodyPr>
            <a:normAutofit lnSpcReduction="20000"/>
          </a:bodyPr>
          <a:p>
            <a:r>
              <a:rPr lang="zh-CN" altLang="en-US"/>
              <a:t>1.Affordances: The simulated buttons of iphone and the response are affordance for the child to know that happened and also the voice response that we simulate the 911 phone call.       </a:t>
            </a:r>
            <a:endParaRPr lang="zh-CN" altLang="en-US"/>
          </a:p>
          <a:p>
            <a:r>
              <a:rPr lang="zh-CN" altLang="en-US"/>
              <a:t>2.Signifiers: In the phone-simulation, once you are inside the emergency call, the displaying of the number keys are signifiers as they provide signals on how to call 911.Only the right order number exactly 911, and press the call button, the user can get the right response which is calling 911. </a:t>
            </a:r>
            <a:endParaRPr lang="zh-CN" altLang="en-US"/>
          </a:p>
          <a:p>
            <a:r>
              <a:rPr lang="zh-CN" altLang="en-US"/>
              <a:t>3.Constraints: One possible constraint could be the phone system constraint , there are lots different interface of making a phone call in different phone or systems, we can only make our simulate as clear as possible so that can be general.</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demo</a:t>
            </a:r>
            <a:endParaRPr lang="en-CA" dirty="0"/>
          </a:p>
        </p:txBody>
      </p:sp>
      <p:sp>
        <p:nvSpPr>
          <p:cNvPr id="3" name="Content Placeholder 2"/>
          <p:cNvSpPr>
            <a:spLocks noGrp="1"/>
          </p:cNvSpPr>
          <p:nvPr>
            <p:ph idx="1"/>
          </p:nvPr>
        </p:nvSpPr>
        <p:spPr/>
        <p:txBody>
          <a:bodyPr>
            <a:normAutofit/>
          </a:bodyPr>
          <a:lstStyle/>
          <a:p>
            <a:r>
              <a:rPr lang="en-US" dirty="0"/>
              <a:t>Do a high-level overview of your solution, including screenshots of key experiences</a:t>
            </a:r>
            <a:endParaRPr lang="en-US" dirty="0"/>
          </a:p>
          <a:p>
            <a:r>
              <a:rPr lang="en-US" dirty="0"/>
              <a:t>Demo your solution</a:t>
            </a:r>
            <a:endParaRPr lang="en-US" dirty="0"/>
          </a:p>
          <a:p>
            <a:pPr lvl="1"/>
            <a:r>
              <a:rPr lang="en-US" dirty="0"/>
              <a:t>Discuss links to lo/hi-fidelity prototypes</a:t>
            </a:r>
            <a:endParaRPr lang="en-US" dirty="0"/>
          </a:p>
          <a:p>
            <a:pPr lvl="1"/>
            <a:r>
              <a:rPr lang="en-US" dirty="0"/>
              <a:t>Discuss experiences as they relate to your team’s USM/MVP</a:t>
            </a:r>
            <a:endParaRPr lang="en-US" dirty="0"/>
          </a:p>
          <a:p>
            <a:pPr lvl="1"/>
            <a:r>
              <a:rPr lang="en-US"/>
              <a:t>Again, </a:t>
            </a:r>
            <a:r>
              <a:rPr lang="en-US" dirty="0"/>
              <a:t>e</a:t>
            </a:r>
            <a:r>
              <a:rPr lang="en-US"/>
              <a:t>nsure </a:t>
            </a:r>
            <a:r>
              <a:rPr lang="en-US" dirty="0"/>
              <a:t>you link your design ideas back to a minimum of three topics discussed in class relating to people centered design (affordances, gestalt, constraints, etc.)</a:t>
            </a:r>
            <a:endParaRPr lang="en-US" dirty="0"/>
          </a:p>
          <a:p>
            <a:pPr lvl="1"/>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“stamp of approval”</a:t>
            </a:r>
            <a:endParaRPr lang="en-CA" dirty="0"/>
          </a:p>
        </p:txBody>
      </p:sp>
      <p:sp>
        <p:nvSpPr>
          <p:cNvPr id="3" name="Content Placeholder 2"/>
          <p:cNvSpPr>
            <a:spLocks noGrp="1"/>
          </p:cNvSpPr>
          <p:nvPr>
            <p:ph idx="1"/>
          </p:nvPr>
        </p:nvSpPr>
        <p:spPr/>
        <p:txBody>
          <a:bodyPr>
            <a:normAutofit/>
          </a:bodyPr>
          <a:lstStyle/>
          <a:p>
            <a:r>
              <a:rPr lang="en-US" dirty="0"/>
              <a:t>Confirm that your team’s GitHub is up to date and user friendly (highly readable and understandable – see the Project Description and Key Deliverables document in URCourses)</a:t>
            </a:r>
            <a:endParaRPr lang="en-US" dirty="0"/>
          </a:p>
          <a:p>
            <a:pPr lvl="1"/>
            <a:r>
              <a:rPr lang="en-US" dirty="0"/>
              <a:t>NOTE: No need to spend to much time here – do a quick overview and provide your stamp of approval</a:t>
            </a:r>
            <a:endParaRPr lang="en-US" dirty="0"/>
          </a:p>
          <a:p>
            <a:pPr lvl="1"/>
            <a:endParaRPr lang="en-US" dirty="0"/>
          </a:p>
          <a:p>
            <a:endParaRPr lang="en-CA"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194" name="Title 1"/>
          <p:cNvSpPr>
            <a:spLocks noGrp="1" noChangeArrowheads="1"/>
          </p:cNvSpPr>
          <p:nvPr>
            <p:ph type="title"/>
          </p:nvPr>
        </p:nvSpPr>
        <p:spPr>
          <a:xfrm>
            <a:off x="838200" y="373380"/>
            <a:ext cx="10515600" cy="1325563"/>
          </a:xfrm>
        </p:spPr>
        <p:txBody>
          <a:bodyPr/>
          <a:lstStyle/>
          <a:p>
            <a:pPr eaLnBrk="1" hangingPunct="1"/>
            <a:r>
              <a:rPr lang="en-US" altLang="en-US"/>
              <a:t>Group reflection</a:t>
            </a:r>
            <a:endParaRPr lang="en-CA" altLang="en-US"/>
          </a:p>
        </p:txBody>
      </p:sp>
      <p:sp>
        <p:nvSpPr>
          <p:cNvPr id="3" name="Content Placeholder 2"/>
          <p:cNvSpPr>
            <a:spLocks noGrp="1"/>
          </p:cNvSpPr>
          <p:nvPr>
            <p:ph idx="1"/>
          </p:nvPr>
        </p:nvSpPr>
        <p:spPr/>
        <p:txBody>
          <a:bodyPr rtlCol="0">
            <a:normAutofit/>
          </a:bodyPr>
          <a:lstStyle/>
          <a:p>
            <a:pPr eaLnBrk="1" fontAlgn="auto" hangingPunct="1">
              <a:spcAft>
                <a:spcPts val="0"/>
              </a:spcAft>
              <a:defRPr/>
            </a:pPr>
            <a:r>
              <a:rPr lang="en-US" dirty="0"/>
              <a:t>How did you feel about this </a:t>
            </a:r>
            <a:r>
              <a:rPr lang="en-US" u="sng" dirty="0"/>
              <a:t>project</a:t>
            </a:r>
            <a:r>
              <a:rPr lang="en-US" dirty="0"/>
              <a:t>? What did you like about it? What did you dislike?</a:t>
            </a:r>
            <a:endParaRPr lang="en-US" dirty="0"/>
          </a:p>
          <a:p>
            <a:pPr lvl="1" eaLnBrk="1" fontAlgn="auto" hangingPunct="1">
              <a:spcAft>
                <a:spcPts val="0"/>
              </a:spcAft>
              <a:defRPr/>
            </a:pPr>
            <a:r>
              <a:rPr lang="en-US" dirty="0"/>
              <a:t>[Response here]</a:t>
            </a:r>
            <a:endParaRPr lang="en-US" dirty="0"/>
          </a:p>
          <a:p>
            <a:pPr eaLnBrk="1" fontAlgn="auto" hangingPunct="1">
              <a:spcAft>
                <a:spcPts val="0"/>
              </a:spcAft>
              <a:defRPr/>
            </a:pPr>
            <a:r>
              <a:rPr lang="en-US" dirty="0"/>
              <a:t>What did you learn about yourself as you collaborated and worked through this </a:t>
            </a:r>
            <a:r>
              <a:rPr lang="en-US" u="sng" dirty="0"/>
              <a:t>project</a:t>
            </a:r>
            <a:r>
              <a:rPr lang="en-US" dirty="0"/>
              <a:t>?</a:t>
            </a:r>
            <a:endParaRPr lang="en-US" dirty="0"/>
          </a:p>
          <a:p>
            <a:pPr lvl="1" eaLnBrk="1" fontAlgn="auto" hangingPunct="1">
              <a:spcAft>
                <a:spcPts val="0"/>
              </a:spcAft>
              <a:defRPr/>
            </a:pPr>
            <a:r>
              <a:rPr lang="en-US" dirty="0"/>
              <a:t>[Response here]</a:t>
            </a:r>
            <a:endParaRPr lang="en-US" dirty="0"/>
          </a:p>
          <a:p>
            <a:pPr eaLnBrk="1" fontAlgn="auto" hangingPunct="1">
              <a:spcAft>
                <a:spcPts val="0"/>
              </a:spcAft>
              <a:defRPr/>
            </a:pPr>
            <a:r>
              <a:rPr lang="en-US" dirty="0"/>
              <a:t>How will you use what you have learned on this </a:t>
            </a:r>
            <a:r>
              <a:rPr lang="en-US" u="sng" dirty="0"/>
              <a:t>project</a:t>
            </a:r>
            <a:r>
              <a:rPr lang="en-US" dirty="0"/>
              <a:t> going forward?</a:t>
            </a:r>
            <a:endParaRPr lang="en-US" dirty="0"/>
          </a:p>
          <a:p>
            <a:pPr lvl="1" eaLnBrk="1" fontAlgn="auto" hangingPunct="1">
              <a:spcAft>
                <a:spcPts val="0"/>
              </a:spcAft>
              <a:defRPr/>
            </a:pPr>
            <a:r>
              <a:rPr lang="en-US" dirty="0"/>
              <a:t>[Response here]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074" name="Title 1"/>
          <p:cNvSpPr>
            <a:spLocks noGrp="1" noChangeArrowheads="1"/>
          </p:cNvSpPr>
          <p:nvPr>
            <p:ph type="title"/>
          </p:nvPr>
        </p:nvSpPr>
        <p:spPr/>
        <p:txBody>
          <a:bodyPr/>
          <a:lstStyle/>
          <a:p>
            <a:pPr eaLnBrk="1" hangingPunct="1"/>
            <a:r>
              <a:rPr lang="en-US" altLang="en-US" b="1" dirty="0"/>
              <a:t>Team (re)introductions</a:t>
            </a:r>
            <a:endParaRPr lang="en-CA" altLang="en-US" b="1" dirty="0"/>
          </a:p>
        </p:txBody>
      </p:sp>
      <p:sp>
        <p:nvSpPr>
          <p:cNvPr id="3075" name="Content Placeholder 2"/>
          <p:cNvSpPr>
            <a:spLocks noGrp="1" noChangeArrowheads="1"/>
          </p:cNvSpPr>
          <p:nvPr>
            <p:ph idx="1"/>
          </p:nvPr>
        </p:nvSpPr>
        <p:spPr/>
        <p:txBody>
          <a:bodyPr/>
          <a:lstStyle/>
          <a:p>
            <a:pPr marL="0" indent="0" eaLnBrk="1" hangingPunct="1">
              <a:buNone/>
            </a:pPr>
            <a:endParaRPr lang="en-US" altLang="en-US" dirty="0"/>
          </a:p>
          <a:p>
            <a:pPr eaLnBrk="1" hangingPunct="1"/>
            <a:endParaRPr lang="en-CA" altLang="en-US" dirty="0"/>
          </a:p>
          <a:p>
            <a:pPr eaLnBrk="1" hangingPunct="1"/>
            <a:r>
              <a:rPr lang="en-CA" altLang="en-US" dirty="0"/>
              <a:t>Code Head :</a:t>
            </a:r>
            <a:r>
              <a:rPr lang="en-CA" altLang="en-US" dirty="0">
                <a:sym typeface="+mn-ea"/>
              </a:rPr>
              <a:t>Jiwoun Kim</a:t>
            </a:r>
            <a:endParaRPr lang="en-CA" altLang="en-US" dirty="0"/>
          </a:p>
          <a:p>
            <a:pPr eaLnBrk="1" hangingPunct="1"/>
            <a:r>
              <a:rPr lang="en-CA" altLang="en-US" dirty="0"/>
              <a:t>Design Head:</a:t>
            </a:r>
            <a:r>
              <a:rPr lang="en-CA" altLang="en-US" dirty="0">
                <a:sym typeface="+mn-ea"/>
              </a:rPr>
              <a:t>Xia Hua</a:t>
            </a:r>
            <a:endParaRPr lang="en-CA" altLang="en-US" dirty="0">
              <a:sym typeface="+mn-ea"/>
            </a:endParaRPr>
          </a:p>
          <a:p>
            <a:pPr eaLnBrk="1" hangingPunct="1"/>
            <a:r>
              <a:rPr lang="en-CA" altLang="en-US" dirty="0"/>
              <a:t>Documentation :</a:t>
            </a:r>
            <a:r>
              <a:rPr lang="en-CA" altLang="en-US" dirty="0">
                <a:sym typeface="+mn-ea"/>
              </a:rPr>
              <a:t>Ali Husain</a:t>
            </a:r>
            <a:endParaRPr lang="en-CA"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a:t>
            </a:r>
            <a:r>
              <a:rPr lang="en-CA" altLang="en-US" dirty="0"/>
              <a:t>&amp; Requirements</a:t>
            </a:r>
            <a:endParaRPr lang="en-CA" altLang="en-US" dirty="0"/>
          </a:p>
        </p:txBody>
      </p:sp>
      <p:sp>
        <p:nvSpPr>
          <p:cNvPr id="3" name="Content Placeholder 2"/>
          <p:cNvSpPr>
            <a:spLocks noGrp="1"/>
          </p:cNvSpPr>
          <p:nvPr>
            <p:ph idx="1"/>
          </p:nvPr>
        </p:nvSpPr>
        <p:spPr/>
        <p:txBody>
          <a:bodyPr>
            <a:normAutofit/>
          </a:bodyPr>
          <a:lstStyle/>
          <a:p>
            <a:pPr marL="0" indent="0">
              <a:buNone/>
            </a:pPr>
            <a:r>
              <a:rPr lang="en-CA" altLang="en-US" dirty="0"/>
              <a:t>  </a:t>
            </a:r>
            <a:r>
              <a:rPr lang="en-US" dirty="0"/>
              <a:t>The fire-safety public education program by Regina Fire and Protective Services (RFPS) for elementary school has become obsolete and needed some update or change in order to cope up with the current technology and communication tools, such as line phone training system.</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Rationale</a:t>
            </a:r>
            <a:endParaRPr lang="en-CA" dirty="0"/>
          </a:p>
        </p:txBody>
      </p:sp>
      <p:sp>
        <p:nvSpPr>
          <p:cNvPr id="3" name="Content Placeholder 2"/>
          <p:cNvSpPr>
            <a:spLocks noGrp="1"/>
          </p:cNvSpPr>
          <p:nvPr>
            <p:ph idx="1"/>
          </p:nvPr>
        </p:nvSpPr>
        <p:spPr>
          <a:xfrm>
            <a:off x="838200" y="2439670"/>
            <a:ext cx="10213340" cy="2769870"/>
          </a:xfrm>
        </p:spPr>
        <p:txBody>
          <a:bodyPr>
            <a:normAutofit/>
          </a:bodyPr>
          <a:lstStyle/>
          <a:p>
            <a:pPr marL="0" indent="0">
              <a:buNone/>
            </a:pPr>
            <a:r>
              <a:rPr lang="en-CA" altLang="en-US" dirty="0"/>
              <a:t>  </a:t>
            </a:r>
            <a:r>
              <a:rPr lang="en-US" dirty="0"/>
              <a:t>Whenever a fire happens, it is disastrous to the community and to the people. The most important part of it is survival especially for the children who are capable to learn surviving techniques. Teaching them to learn essential survival skills in case of fire will enable them to respond appropriately in a fire emergency.</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5" name="内容占位符 4" descr="1"/>
          <p:cNvPicPr>
            <a:picLocks noChangeAspect="1"/>
          </p:cNvPicPr>
          <p:nvPr>
            <p:ph idx="1"/>
            <p:custDataLst>
              <p:tags r:id="rId2"/>
            </p:custDataLst>
          </p:nvPr>
        </p:nvPicPr>
        <p:blipFill>
          <a:blip r:embed="rId3"/>
          <a:stretch>
            <a:fillRect/>
          </a:stretch>
        </p:blipFill>
        <p:spPr>
          <a:xfrm>
            <a:off x="2161540" y="615315"/>
            <a:ext cx="7002145" cy="53066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内容占位符 3" descr="2"/>
          <p:cNvPicPr>
            <a:picLocks noChangeAspect="1"/>
          </p:cNvPicPr>
          <p:nvPr>
            <p:ph idx="1"/>
          </p:nvPr>
        </p:nvPicPr>
        <p:blipFill>
          <a:blip r:embed="rId2"/>
          <a:stretch>
            <a:fillRect/>
          </a:stretch>
        </p:blipFill>
        <p:spPr>
          <a:xfrm>
            <a:off x="2066290" y="539115"/>
            <a:ext cx="7618095" cy="57791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USM</a:t>
            </a:r>
            <a:endParaRPr lang="en-CA" dirty="0"/>
          </a:p>
        </p:txBody>
      </p:sp>
      <p:pic>
        <p:nvPicPr>
          <p:cNvPr id="4" name="图片 3" descr="3"/>
          <p:cNvPicPr>
            <a:picLocks noChangeAspect="1"/>
          </p:cNvPicPr>
          <p:nvPr/>
        </p:nvPicPr>
        <p:blipFill>
          <a:blip r:embed="rId2"/>
          <a:stretch>
            <a:fillRect/>
          </a:stretch>
        </p:blipFill>
        <p:spPr>
          <a:xfrm>
            <a:off x="1567815" y="1475105"/>
            <a:ext cx="9056370" cy="47193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dirty="0">
                <a:sym typeface="+mn-ea"/>
              </a:rPr>
              <a:t> MVP vision</a:t>
            </a:r>
            <a:endParaRPr lang="zh-CN" altLang="en-US"/>
          </a:p>
        </p:txBody>
      </p:sp>
      <p:sp>
        <p:nvSpPr>
          <p:cNvPr id="100" name="文本框 99"/>
          <p:cNvSpPr txBox="1"/>
          <p:nvPr/>
        </p:nvSpPr>
        <p:spPr>
          <a:xfrm>
            <a:off x="1045845" y="2371725"/>
            <a:ext cx="10100945" cy="1568450"/>
          </a:xfrm>
          <a:prstGeom prst="rect">
            <a:avLst/>
          </a:prstGeom>
          <a:noFill/>
          <a:ln w="9525">
            <a:noFill/>
          </a:ln>
        </p:spPr>
        <p:txBody>
          <a:bodyPr wrap="square">
            <a:spAutoFit/>
          </a:bodyPr>
          <a:p>
            <a:pPr indent="101600"/>
            <a:r>
              <a:rPr lang="en-CA" altLang="en-US" sz="2400" b="0">
                <a:latin typeface="Arial" panose="020B0604020202020204" pitchFamily="34" charset="0"/>
              </a:rPr>
              <a:t>  </a:t>
            </a:r>
            <a:r>
              <a:rPr lang="en-US" sz="2400" b="0">
                <a:latin typeface="Arial" panose="020B0604020202020204" pitchFamily="34" charset="0"/>
              </a:rPr>
              <a:t>Designing an interactive application for early child, which teaches them to learn various surviving skills in case of fire, such as calling 911, getting away from smoke, evacuating the place and other escape procedures for their survival.</a:t>
            </a:r>
            <a:endParaRPr lang="zh-CN" alt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Brainstorming</a:t>
            </a:r>
            <a:endParaRPr lang="en-CA" dirty="0"/>
          </a:p>
        </p:txBody>
      </p:sp>
      <p:pic>
        <p:nvPicPr>
          <p:cNvPr id="4" name="图片 3" descr="featured_art_brainstorm_jenice_kim"/>
          <p:cNvPicPr>
            <a:picLocks noChangeAspect="1"/>
          </p:cNvPicPr>
          <p:nvPr/>
        </p:nvPicPr>
        <p:blipFill>
          <a:blip r:embed="rId2"/>
          <a:stretch>
            <a:fillRect/>
          </a:stretch>
        </p:blipFill>
        <p:spPr>
          <a:xfrm>
            <a:off x="7756525" y="93345"/>
            <a:ext cx="3874135" cy="2324735"/>
          </a:xfrm>
          <a:prstGeom prst="rect">
            <a:avLst/>
          </a:prstGeom>
        </p:spPr>
      </p:pic>
      <p:sp>
        <p:nvSpPr>
          <p:cNvPr id="5" name="文本框 4"/>
          <p:cNvSpPr txBox="1"/>
          <p:nvPr/>
        </p:nvSpPr>
        <p:spPr>
          <a:xfrm>
            <a:off x="628015" y="1304925"/>
            <a:ext cx="7788275" cy="4892675"/>
          </a:xfrm>
          <a:prstGeom prst="rect">
            <a:avLst/>
          </a:prstGeom>
          <a:noFill/>
        </p:spPr>
        <p:txBody>
          <a:bodyPr wrap="square" rtlCol="0" anchor="t">
            <a:spAutoFit/>
          </a:bodyPr>
          <a:p>
            <a:r>
              <a:rPr lang="zh-CN" altLang="en-US" sz="1200"/>
              <a:t>Ali’s Idea(s):</a:t>
            </a:r>
            <a:endParaRPr lang="zh-CN" altLang="en-US" sz="1200"/>
          </a:p>
          <a:p>
            <a:r>
              <a:rPr lang="zh-CN" altLang="en-US" sz="1200"/>
              <a:t>                       - It should provide instructions of various operations for e.g. how to report fire by going under which specific menu etc</a:t>
            </a:r>
            <a:endParaRPr lang="zh-CN" altLang="en-US" sz="1200"/>
          </a:p>
          <a:p>
            <a:r>
              <a:rPr lang="zh-CN" altLang="en-US" sz="1200"/>
              <a:t>                       - Could provide a variety of videos like how to prepare yourself in advance and and other evacuating techniques in case of fire</a:t>
            </a:r>
            <a:endParaRPr lang="zh-CN" altLang="en-US" sz="1200"/>
          </a:p>
          <a:p>
            <a:r>
              <a:rPr lang="zh-CN" altLang="en-US" sz="1200"/>
              <a:t>                       - Can have an option like “Deaf Emergency” for kids who are deaf or cannot speak</a:t>
            </a:r>
            <a:endParaRPr lang="zh-CN" altLang="en-US" sz="1200"/>
          </a:p>
          <a:p>
            <a:r>
              <a:rPr lang="zh-CN" altLang="en-US" sz="1200"/>
              <a:t>                       - A game related to fire causing incidents (which provides scenarios of what to do in case of fire) inside the app could also be a good idea in educating the children about fire safety or escape procedure. </a:t>
            </a:r>
            <a:endParaRPr lang="zh-CN" altLang="en-US" sz="1200"/>
          </a:p>
          <a:p>
            <a:endParaRPr lang="zh-CN" altLang="en-US" sz="1200"/>
          </a:p>
          <a:p>
            <a:endParaRPr lang="zh-CN" altLang="en-US" sz="1200"/>
          </a:p>
          <a:p>
            <a:r>
              <a:rPr lang="zh-CN" altLang="en-US" sz="1200"/>
              <a:t>Jiwoun’s Idea(s): - The interface should simulate a phone screen on a smartphone. Also, it should represent both iphone or android phone screen. </a:t>
            </a:r>
            <a:endParaRPr lang="zh-CN" altLang="en-US" sz="1200"/>
          </a:p>
          <a:p>
            <a:r>
              <a:rPr lang="zh-CN" altLang="en-US" sz="1200"/>
              <a:t>                              - Under or top of the screen somewhere, the procedure of the training is to be shown.</a:t>
            </a:r>
            <a:endParaRPr lang="zh-CN" altLang="en-US" sz="1200"/>
          </a:p>
          <a:p>
            <a:r>
              <a:rPr lang="zh-CN" altLang="en-US" sz="1200"/>
              <a:t>                              - English/French selection - Scenario mode(automatically begins the procedure with guide to show the whole process) </a:t>
            </a:r>
            <a:endParaRPr lang="zh-CN" altLang="en-US" sz="1200"/>
          </a:p>
          <a:p>
            <a:r>
              <a:rPr lang="zh-CN" altLang="en-US" sz="1200"/>
              <a:t>                              - Try mode with arrows on the phone buttons; what button should be pushed(on phone screen) </a:t>
            </a:r>
            <a:endParaRPr lang="zh-CN" altLang="en-US" sz="1200"/>
          </a:p>
          <a:p>
            <a:r>
              <a:rPr lang="zh-CN" altLang="en-US" sz="1200"/>
              <a:t>                              - Using real 911 dispatch voices as the training </a:t>
            </a:r>
            <a:r>
              <a:rPr lang="en-CA" altLang="zh-CN" sz="1200"/>
              <a:t>.</a:t>
            </a:r>
            <a:endParaRPr lang="en-CA" altLang="zh-CN" sz="1200"/>
          </a:p>
          <a:p>
            <a:endParaRPr lang="en-CA" altLang="zh-CN" sz="1200"/>
          </a:p>
          <a:p>
            <a:r>
              <a:rPr lang="zh-CN" altLang="en-US" sz="1200"/>
              <a:t>Xia’s Idea(s): - A handbook of guidering kids on how to escape and right things to do in a fire or daily life. Using the from of a story book</a:t>
            </a:r>
            <a:endParaRPr lang="zh-CN" altLang="en-US" sz="1200"/>
          </a:p>
          <a:p>
            <a:r>
              <a:rPr lang="zh-CN" altLang="en-US" sz="1200"/>
              <a:t>                       - A place for parents and other adults to communicate so they can get experience from others</a:t>
            </a:r>
            <a:endParaRPr lang="zh-CN" altLang="en-US" sz="1200"/>
          </a:p>
          <a:p>
            <a:r>
              <a:rPr lang="zh-CN" altLang="en-US" sz="1200"/>
              <a:t>                       - More picture and sounds less words , so that kids can focus</a:t>
            </a:r>
            <a:endParaRPr lang="zh-CN" altLang="en-US" sz="1200"/>
          </a:p>
          <a:p>
            <a:r>
              <a:rPr lang="zh-CN" altLang="en-US" sz="1200"/>
              <a:t>                       - Make games or missions more realistic . </a:t>
            </a:r>
            <a:endParaRPr lang="zh-CN" altLang="en-US" sz="1200"/>
          </a:p>
          <a:p>
            <a:r>
              <a:rPr lang="zh-CN" altLang="en-US" sz="1200"/>
              <a:t>                       - Using more symbols which kids are familiar with, such as cartoon characters , toys… </a:t>
            </a:r>
            <a:endParaRPr lang="zh-CN" altLang="en-US" sz="1200"/>
          </a:p>
          <a:p>
            <a:r>
              <a:rPr lang="zh-CN" altLang="en-US" sz="1200"/>
              <a:t>                       - Guiding Videos. - Interactive game : Show a picture of a certain circumstance and let players choose the right answer from multiple choice.</a:t>
            </a:r>
            <a:endParaRPr lang="zh-CN" altLang="en-US" sz="1200"/>
          </a:p>
        </p:txBody>
      </p:sp>
    </p:spTree>
  </p:cSld>
  <p:clrMapOvr>
    <a:masterClrMapping/>
  </p:clrMapOvr>
</p:sld>
</file>

<file path=ppt/tags/tag1.xml><?xml version="1.0" encoding="utf-8"?>
<p:tagLst xmlns:p="http://schemas.openxmlformats.org/presentationml/2006/main">
  <p:tag name="REFSHAPE" val="306089012"/>
  <p:tag name="KSO_WM_UNIT_PLACING_PICTURE_USER_VIEWPORT" val="{&quot;height&quot;:6853,&quot;width&quot;:90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4751</Words>
  <Application>WPS 演示</Application>
  <PresentationFormat>Widescreen</PresentationFormat>
  <Paragraphs>85</Paragraphs>
  <Slides>15</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15</vt:i4>
      </vt:variant>
    </vt:vector>
  </HeadingPairs>
  <TitlesOfParts>
    <vt:vector size="25" baseType="lpstr">
      <vt:lpstr>Arial</vt:lpstr>
      <vt:lpstr>SimSun</vt:lpstr>
      <vt:lpstr>Wingdings</vt:lpstr>
      <vt:lpstr>Calibri Light</vt:lpstr>
      <vt:lpstr>Calibri</vt:lpstr>
      <vt:lpstr>Microsoft YaHei</vt:lpstr>
      <vt:lpstr>Arial Unicode MS</vt:lpstr>
      <vt:lpstr>DengXian</vt:lpstr>
      <vt:lpstr>Office Theme</vt:lpstr>
      <vt:lpstr>1_Office Theme</vt:lpstr>
      <vt:lpstr>ENSE 471, Project Delivery</vt:lpstr>
      <vt:lpstr>Team (re)introductions</vt:lpstr>
      <vt:lpstr>Problem &amp; Requirements</vt:lpstr>
      <vt:lpstr>Rationale</vt:lpstr>
      <vt:lpstr>PowerPoint 演示文稿</vt:lpstr>
      <vt:lpstr>PowerPoint 演示文稿</vt:lpstr>
      <vt:lpstr>USM</vt:lpstr>
      <vt:lpstr> MVP vision</vt:lpstr>
      <vt:lpstr>Brainstorming</vt:lpstr>
      <vt:lpstr>lo-fidelity prototypes </vt:lpstr>
      <vt:lpstr>Hi-fidelity prototypes</vt:lpstr>
      <vt:lpstr>Principles</vt:lpstr>
      <vt:lpstr>Solution demo</vt:lpstr>
      <vt:lpstr>GitHub “stamp of approval”</vt:lpstr>
      <vt:lpstr>Group reflection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 471, Milestone 1</dc:title>
  <dc:creator>Tim Maciag</dc:creator>
  <cp:lastModifiedBy>超级赛亚达可^_^-Iwnl</cp:lastModifiedBy>
  <cp:revision>42</cp:revision>
  <dcterms:created xsi:type="dcterms:W3CDTF">2019-03-06T18:47:00Z</dcterms:created>
  <dcterms:modified xsi:type="dcterms:W3CDTF">2020-04-10T16:42:08Z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